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68.png" ContentType="image/png"/>
  <Override PartName="/ppt/media/image7.jpeg" ContentType="image/jpeg"/>
  <Override PartName="/ppt/media/image13.png" ContentType="image/png"/>
  <Override PartName="/ppt/media/image12.png" ContentType="image/png"/>
  <Override PartName="/ppt/media/image14.png" ContentType="image/png"/>
  <Override PartName="/ppt/media/image10.jpeg" ContentType="image/jpeg"/>
  <Override PartName="/ppt/media/image34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62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youtu.be/MKRwV3DTVLo?t=7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00400" y="417240"/>
            <a:ext cx="568980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Universidad Francisco Marroquín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312000" y="2232000"/>
            <a:ext cx="568440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Primer semestre 2018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88000" y="1333080"/>
            <a:ext cx="827964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Agrupar productos relacionados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usar esto por ejemplo para sistemas de recomendación.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Imaginemos que tenemos una tienda en linea y categorizamos una cuna como “mueble”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usar datos de ventas para encontrar que la cuna se asocia o agrupa   comunmente con productos para bebés.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podría provocar que se cambie la categoría de la cuna para tener mayor impacto o mejores resultados en las búsquedas de productos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bien que recomendemos una cuna a quien compra otros artículos para bebés.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808000" y="3860280"/>
            <a:ext cx="3399120" cy="117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88000" y="1333080"/>
            <a:ext cx="8279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Similar al anterior, encontrar grupos de usuarios o clientes relacionados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vez encontrados grupos de usuarios o clientes, podemos crear campañas de marketing o promociones dirigidas por grupo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es algo comunmente llamado “segmentación de mercado”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736000" y="2952000"/>
            <a:ext cx="3628440" cy="20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88000" y="1333080"/>
            <a:ext cx="8279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Análisis de redes sociales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Podríamos identificar grupos de amigos relacionados para identificar por ejemplo, posibles grupos de pandillas o criminales.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448000" y="2520000"/>
            <a:ext cx="4171320" cy="20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88000" y="1333080"/>
            <a:ext cx="82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Todos los anteriores son ejemplos de “clustering”, encontramos grupos asociados en los datos, sin conocerlos anticipadamente.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0856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segun Andrew Ng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202560" y="3291840"/>
            <a:ext cx="2465280" cy="184608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82880" y="1247040"/>
            <a:ext cx="3381840" cy="16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as the Industrial Revolution freed up a lot of humanity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physical drudgery, I think AI has the potential to free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 humanity from a lot of the mental drudgery.”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493520" y="1188720"/>
            <a:ext cx="446616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industrial revolution freed humanity from much repetitive physical drudgery;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now want AI to free humanity from repetitive mental drudgery, such as driving in traffic.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work cannot be done by any single company — it will be done by the global AI community of researchers and engineers.”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y la mente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Durante miles de años hemos tratado de entender como pensamos, es decir la ciencia detras de que percibamos,entendamos,aprendamos y hagamos predicciones de cosas que percibimos del mundo que nos rodea, y en esto se basa nuestra inteligencia. A la </a:t>
            </a: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solo le interesa esto, si no como construir maquinas y entidades que puedan realizar lo mismo.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3657600" y="3566160"/>
            <a:ext cx="2010240" cy="15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315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Origen e historia de 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82880" y="1135440"/>
            <a:ext cx="6856560" cy="42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Ciencia reciente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trabajo en IA comenzo poco despues de la segunda guerra mundial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nombre IA nació en 1956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relevante y tiene aplicaciones en muchas areas,por lo que es una ciencia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Abarca  y “mezcla” conocimientos y tecnicas de otras ciencias como: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 y analisis probabilistico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Fisica(en menor medida)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Neurociencias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Matematicas, principalmente: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482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808680" y="2926080"/>
            <a:ext cx="2151000" cy="21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82880" y="115344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Algunas definiciones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890000" y="1579320"/>
            <a:ext cx="5240880" cy="317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 4 enfoques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979640" y="1233000"/>
            <a:ext cx="6065640" cy="37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Prueba de Turing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760720" y="3017520"/>
            <a:ext cx="3085200" cy="20095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3004560" y="3200400"/>
            <a:ext cx="2297520" cy="175032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548640" y="1280160"/>
            <a:ext cx="8411040" cy="33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Prueba de Turing(Enfoque de sistemas que actuan como humanos):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prueba de Turing,consiste en una persona que realiza preguntas y peticiones sin saber quien las atiende, del otro lado existe una persona y un agente atentiendolas aleatoriamente, la prueba de Turing se considera “completada”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la persona no puede distinguir si sus preguntas o peticiones, las responde una persona o un agente artificial. Podemos ver que un agente necesita al menos: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Aprendizaje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Posiblemente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304000" y="1299960"/>
            <a:ext cx="3844800" cy="30196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18680" y="4507920"/>
            <a:ext cx="850896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aprendizaje supervisado, sabemos la “respuesta correcta” o esperada para cada ejemplo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 Winters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120640" y="2834640"/>
            <a:ext cx="3789000" cy="21315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74320" y="1211040"/>
            <a:ext cx="860256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Inviernos de la IA: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lo largo de su historia, la inteligenia artificial ha sufrido varios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periodos “malos” conocidos como “AI winters” en los cuales ha sufrido de falta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apoyo, falta de interes, poca investigacion y ha sido ignorada … pero actualmente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estamos en uno de ellos, en los ultimos años ha habido un resurgimiento, hasta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punto de crearse una “moda” y surgimiento de numerosas aplicaciones.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74320" y="1211040"/>
            <a:ext cx="8685360" cy="30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surgimiento de “deep learning”,big data  y la nueva era de la IA: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la acutalidad nos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encontramos en una nueva era para la IA, en la cual esta ha experimentado un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crecimiento nunca antes visto en su historia, esto gracias en buena parte  al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surgimiento de “deep learning” , modelo matematico de la manera en la cual los cientificos creen que el cerebro realiza calculos y computos.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su vez “deep learning” ha existido por decadas, pero es hasta ahora en la era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“big data” que el mundo genera cantidades enormes de datos, y que existe la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tecnologia(como clusters, GPUs) para poder almacenar y procesar estas cantidades enormes de informacion,esto ha permitido a cientificos crear avances y a ingenieros usar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tecnologia para construir nuevas aplicaciones de IA.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315200" y="3742200"/>
            <a:ext cx="1644480" cy="12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rise of DL and AI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486400" y="1715400"/>
            <a:ext cx="2833200" cy="22150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274320" y="1188720"/>
            <a:ext cx="4387680" cy="333036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5588640" y="4511160"/>
            <a:ext cx="3096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48640" y="1463040"/>
            <a:ext cx="8128080" cy="28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Asistentes por comandos de voz(Ejemplo: Siri,Alexa,Cortana)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https://youtu.be/MKRwV3DTVLo?t=7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de letras y digitos escritos a mano(por ejemplo en cheques)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Traductores de idiomas: por ejemplo google translate,usa IA para traducir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mas de 100 idiomas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914400" y="2286000"/>
            <a:ext cx="3839040" cy="13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Robotica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Spam y correo sospechoso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731520" y="1554480"/>
            <a:ext cx="1538280" cy="182736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4937760" y="1280160"/>
            <a:ext cx="33364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Sistemas de recomendacion: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148720" y="1702080"/>
            <a:ext cx="3445200" cy="167976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5097960" y="3467520"/>
            <a:ext cx="2855880" cy="15602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640080" y="4114800"/>
            <a:ext cx="2101680" cy="9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Facial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4937760" y="1280160"/>
            <a:ext cx="11296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640080" y="1578600"/>
            <a:ext cx="2674080" cy="189468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1119600" y="3566160"/>
            <a:ext cx="1805040" cy="15332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5009040" y="1771200"/>
            <a:ext cx="3493440" cy="11534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5014800" y="3017520"/>
            <a:ext cx="3487680" cy="183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914400" y="39708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349920" y="1232280"/>
            <a:ext cx="4037760" cy="31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Vehiculos Autonomos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548640" y="1667880"/>
            <a:ext cx="5251320" cy="18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531720" y="1539720"/>
            <a:ext cx="4313160" cy="1750680"/>
          </a:xfrm>
          <a:prstGeom prst="rect">
            <a:avLst/>
          </a:prstGeom>
          <a:ln>
            <a:noFill/>
          </a:ln>
        </p:spPr>
      </p:pic>
      <p:sp>
        <p:nvSpPr>
          <p:cNvPr id="248" name="CustomShape 4"/>
          <p:cNvSpPr/>
          <p:nvPr/>
        </p:nvSpPr>
        <p:spPr>
          <a:xfrm>
            <a:off x="548640" y="3505320"/>
            <a:ext cx="1091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554760" y="3933000"/>
            <a:ext cx="4655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5353560" y="1554480"/>
            <a:ext cx="3057480" cy="16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219600" y="3200400"/>
            <a:ext cx="3344760" cy="184356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5303520" y="1516680"/>
            <a:ext cx="3559320" cy="33278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3749400" y="2583360"/>
            <a:ext cx="1369440" cy="125532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182880" y="1221480"/>
            <a:ext cx="3511080" cy="18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284040" y="1737360"/>
            <a:ext cx="4286160" cy="23418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5394960" y="2194560"/>
            <a:ext cx="2503080" cy="174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480560" y="548640"/>
            <a:ext cx="451152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Otras aplicaciones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74320" y="1142640"/>
            <a:ext cx="8097120" cy="38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identificacion de objetos y personas en imagenes o videos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Computer Vision: aplicaciones de diagnostico medico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chatbots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Language Processing: analisis de emociones.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fraudes en entidades financieras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Deteccion de anomalias en lineas de produccion.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Forecastings extremadamente precisos.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Segmentacion de clientes.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Advertising(saber que anuncios mostrar para maximizar ingresos)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Generativos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mas..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36440" y="1155240"/>
            <a:ext cx="7495200" cy="114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aprendizaje no supervisado, no sabemos la “respuesta correcta”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decir, no conocemos: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clase a la que pertenece un ejemplo(clasificación)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valor numérico asociado o esperado(regresión)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Únicamente tenemos los datos, y buscamos obtener patrones o estructura en ellos.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024000" y="2520000"/>
            <a:ext cx="2807640" cy="242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Artificial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344" descr=""/>
          <p:cNvPicPr/>
          <p:nvPr/>
        </p:nvPicPr>
        <p:blipFill>
          <a:blip r:embed="rId1"/>
          <a:stretch/>
        </p:blipFill>
        <p:spPr>
          <a:xfrm rot="21537000">
            <a:off x="4990320" y="1221480"/>
            <a:ext cx="3285720" cy="3309840"/>
          </a:xfrm>
          <a:prstGeom prst="rect">
            <a:avLst/>
          </a:prstGeom>
          <a:ln>
            <a:noFill/>
          </a:ln>
        </p:spPr>
      </p:pic>
      <p:pic>
        <p:nvPicPr>
          <p:cNvPr id="262" name="Picture 345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3840" cy="194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344" descr=""/>
          <p:cNvPicPr/>
          <p:nvPr/>
        </p:nvPicPr>
        <p:blipFill>
          <a:blip r:embed="rId1"/>
          <a:stretch/>
        </p:blipFill>
        <p:spPr>
          <a:xfrm rot="21537000">
            <a:off x="6514920" y="1582200"/>
            <a:ext cx="2489760" cy="250812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182880" y="1828800"/>
            <a:ext cx="6350400" cy="110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"A computer program is said to learn from experience E with respect to some class of tasks T and performance measure P if its performance at tasks in T, as measured by P, improves with experience E."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18080" y="3017520"/>
            <a:ext cx="6006600" cy="16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Sub-rama de la inteligencia artificial que consiste en la creación de aplicaciones  inteligentes que "aprenden"  a resolver problemas sin ser programadas explícitamente,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lograndolo a partir de ser expuestas a ejemplos existentes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274320" y="1371600"/>
            <a:ext cx="212364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4892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344" descr=""/>
          <p:cNvPicPr/>
          <p:nvPr/>
        </p:nvPicPr>
        <p:blipFill>
          <a:blip r:embed="rId1"/>
          <a:stretch/>
        </p:blipFill>
        <p:spPr>
          <a:xfrm rot="21537000">
            <a:off x="6538320" y="1737720"/>
            <a:ext cx="2489760" cy="250812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274320" y="1518480"/>
            <a:ext cx="635040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Aplicaciones que mejoran su rendimiento en alguna tarea,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partir de su exposicion a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DATOS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ejemplo,ya que se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adaptan para identificar patrones en los mismos.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300960" y="2272680"/>
            <a:ext cx="6006600" cy="33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necesitamos definir reglas manualmente, o identificar patrones, dejamos que un algoritmo defina estas reglas y patrones a partir de datos previamente recolectados.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ha recolectado datos de campañas de marketing y su performance una vez ejecutadas. Puede entrenar un agente de ML con estos datos para que este agente aprenda a predecir el performance de futuras campañas antes de invertir tiempo y recursos en ella.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 empresa usa ML para identificar de sus datos segmentos de clientes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274320" y="1188720"/>
            <a:ext cx="691488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Learning(definicion mas intuitiva y relacionada a DS)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3200" y="1188720"/>
            <a:ext cx="9100440" cy="33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tiene relación directa e incluso en ocasiones se usa como sinónimo de "data mining" ya que se comparten muchas herramientas,técnicas y algoritmos. Como ejemplo , veamos en wikipedia la definicion de "support vector machine" o "k means".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a su vez provoca que tenga una relacion directa con otras areas tradicionales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inteligencia de negocios y data analytics, incluso algunos lo ven como el proximo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 o la evolucion de estas.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 vision personal?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de negocios se encuentra con inteligencia artificial.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613480" y="409320"/>
            <a:ext cx="343728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3566160" y="2011680"/>
            <a:ext cx="2503080" cy="14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82880" y="1280160"/>
            <a:ext cx="8561160" cy="10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 can’t do AI without machine learning. You also can’t do machine learning without analytics, and you can’t do analytics without data infrastructure.”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Hilary Mason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82880" y="2011680"/>
            <a:ext cx="7913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Artificial Intelligence is the goal, machine learning is the rocket, and big data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fuel”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5704920" y="408960"/>
            <a:ext cx="34372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Data Mining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 Data y Business Intelligence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274320" y="2926080"/>
            <a:ext cx="8262360" cy="18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datos , su calidad y cantidad , son el corazon de una aplicacion de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queremos crear aplicaciones inteligentes, o llevar la inteligencia de negocios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tradicional al siguiente nivel, necesitamos ML.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Pero no olvidemos que ML no es la unica area de IA aun que es una de las 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exitosas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937760" y="408960"/>
            <a:ext cx="42044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 con estadistica,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calculo,algebra lineal y otras ciencias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04760" y="1296000"/>
            <a:ext cx="888984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 learning posee una fuerte influencia de la estadistica tradicional y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analisis probabilistico,por lo cual es muy comun que profesionales de la estadistica incursionen en ML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Posee tambien una fuerte relacion con matematicas, especificamente calculo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multivariable(derivadas,gradientes y optimizacion) y algebra lineal(operaciones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vectoriales y matriciales), fisica en menor medida(momentum)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Aun que existen paquetes de software que esconden estos detalles al programador,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deseas entender , dominar y practicar de manera exitosa ML, AI ,necesitas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dominar los conceptos basicos de estas ciencias, y como se aplican a ML 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080" cy="114012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120" cy="12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937760" y="408960"/>
            <a:ext cx="420444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carrera de ingenieria en sistemas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04760" y="1296000"/>
            <a:ext cx="888984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Cursos relevantes en el pensum de ingenieria en sistemas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estructuras de datos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Estadistica,analisis probabilistico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Algebra lineal:vectores, matrices, tensores y operaciones entre estos tal como el producto punto.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Calculo multivariable: derivadas y gradientes, curvas de nivel ,optimizacion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Fisica: momentum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influencia de otras ciencias, por ejemplo economia!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Bases de datos: los datos son el combustible de los algoritmos de IA.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2080" cy="114012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4846320" y="3840480"/>
            <a:ext cx="2742120" cy="12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Sub-rama de ML que ha proveido grandes avances y nuevas aplicaciones a la inteligencia artificial.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matematico de como los cientificos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creen que el cerebro realiza operaciones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 existido por decadas,pero es hasta ahora en la era de “big data”, cloud computing, clusters y sistemas distribuidos.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373" descr=""/>
          <p:cNvPicPr/>
          <p:nvPr/>
        </p:nvPicPr>
        <p:blipFill>
          <a:blip r:embed="rId1"/>
          <a:stretch/>
        </p:blipFill>
        <p:spPr>
          <a:xfrm>
            <a:off x="4601160" y="3838680"/>
            <a:ext cx="1797840" cy="100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Existen diversas arquitecturas, pero la arquitectura basica consiste en neuronas que realizan un calculo a sus valores de entrada y envian su resultado a otras neuronas a traves de conexiones con “pesos” entre neuronas.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red aprende los valores optimos de estos pesos por si misma a traves de el proceso de “entrenamiento”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Picture 374" descr=""/>
          <p:cNvPicPr/>
          <p:nvPr/>
        </p:nvPicPr>
        <p:blipFill>
          <a:blip r:embed="rId1"/>
          <a:stretch/>
        </p:blipFill>
        <p:spPr>
          <a:xfrm>
            <a:off x="4394520" y="3415680"/>
            <a:ext cx="2095920" cy="152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Tipos de aprendizaje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281320" y="104472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tipo mas comun, consiste en dar al algoritmo datos de la forma .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(x,y) o (entrada,salida) y el algoritmo aprendera una funcion que mapea los valores de x , a y . X puede ser data estructurada, imagenes, o cualquier tipo de dato que pueda llevarse a una representacion numerica.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numerico continuo, es regresion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discreto, como una categoria es classificacion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2834640" y="3371760"/>
            <a:ext cx="2009880" cy="147276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5669280" y="3157200"/>
            <a:ext cx="2548440" cy="17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376000" y="1152000"/>
            <a:ext cx="3527640" cy="305100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77760" y="4320000"/>
            <a:ext cx="63298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este ejemplo el algoritmo identifica 2 grupos en los datos.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esto se le llama clustering(y cada grupo, es un cluster)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286000" y="27000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No-supervisado: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tipo, el dataset no tiene la forma (X,Y) por lo cual el algoritmo no puede aprender a dar un valor Y a otros valores X, en el aprendizaje no supervisado decimos al algoritmo “Aca esta la data, por favor encuentra algun patron o estructura en ella”.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ejemplos y aplicaciones son: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Reduccion de dimensionalidad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tenemos un dataset altamente dimensional(muchas columnas) y queremos reducirlo a una representacion con menos dimensiones para analizarlo mas facil,o crear representaciones que ocupen menos memoria o disco.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Clustering: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clustering consiste en solicar al algoritmo encontrar grupos relacionados en la data, un uso comun es segmentacion de clientes,o agrupacion de documentos por topicos similares.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en natural language processing, consiste en convertir palabras a representaciones vectoriales con semantica incrustada.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anomalias: </a:t>
            </a:r>
            <a:r>
              <a:rPr b="0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de alertas de fraudes en entidades financieras, piezas defectuosas en fabricas  y similares.</a:t>
            </a:r>
            <a:r>
              <a:rPr b="1" lang="es-G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 supervisado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5883840" y="1097280"/>
            <a:ext cx="3075480" cy="214092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2377440" y="1079280"/>
            <a:ext cx="2731680" cy="211932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2316960" y="3404880"/>
            <a:ext cx="3167640" cy="162252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4"/>
          <a:stretch/>
        </p:blipFill>
        <p:spPr>
          <a:xfrm>
            <a:off x="6330600" y="3223440"/>
            <a:ext cx="1988640" cy="17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2282400" y="1188720"/>
            <a:ext cx="685980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basa en recompensas y castigos.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coloca a un agente en un ambiente, el agente percibe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estado del ambiente  y toma una accion segun su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politica, la accion en ese estado le puede traer una recompensa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un castigo y llevarlo a un nuevo estado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el agente actualiza su politica en funcion de esto para futuras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ocasiones, hasta que se vuelve optimo en cumplir un objetivo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ese ambiente.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espectaculares recientemente encaminados a 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AGI(artificial general intelligence).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281320" y="281160"/>
            <a:ext cx="61045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GT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2337120" y="852120"/>
            <a:ext cx="3604680" cy="25740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2084400" y="3474720"/>
            <a:ext cx="4131720" cy="166464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6035040" y="1828800"/>
            <a:ext cx="3015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https://www.youtube.com/watch?v=V1eYniJ0Rnk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6217920" y="4206240"/>
            <a:ext cx="2718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286000" y="270000"/>
            <a:ext cx="6104520" cy="36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Aprensizaje por refuerzo:</a:t>
            </a: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Videojuegos: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deepMind y OpenAi han creado agentes que aprenden a vencer videojuegos con performance superior al humano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 driving cars: 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Toman de entrada , el resultado de otros sub-sistemas de IA como reconocimiento de imagenes para aprender de refuerzos y castigos, el mejor estilo de conduccion.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Chatbots:</a:t>
            </a:r>
            <a:r>
              <a:rPr b="0" lang="es-G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algunos chatbots reciben recompensas o castigos en funcion de que tan acertada fue su respuesta(accion) .</a:t>
            </a: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GT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008000" y="432000"/>
            <a:ext cx="808992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b="0" lang="es-GT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544760" y="1105200"/>
            <a:ext cx="6156720" cy="4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"/>
          <p:cNvSpPr/>
          <p:nvPr/>
        </p:nvSpPr>
        <p:spPr>
          <a:xfrm>
            <a:off x="352800" y="1583640"/>
            <a:ext cx="850068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640080" y="1737360"/>
            <a:ext cx="284148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118440" y="1181160"/>
            <a:ext cx="7923240" cy="22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 :</a:t>
            </a: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Agrupación y recuperación(consulta) de documentos relacionados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Agrupamos documentos relacionados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Podemos consultar documentos asociados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Dificultades: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sabemos el conjunto de posibles categorías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Mucho menos a que categoría pertenece cada documento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Objetivo: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Crear una herramienta que “aprenda” las categorías y a cual pertenece cada documento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vez agrupados, podemos buscar documentos relacionados 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únicamente viendo documentos en el mismo grupo(o cluster)</a:t>
            </a:r>
            <a:endParaRPr b="0" lang="es-G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3096000" y="3506400"/>
            <a:ext cx="1998720" cy="153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20680" y="1944000"/>
            <a:ext cx="2658960" cy="21596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024000" y="1872000"/>
            <a:ext cx="3056760" cy="24854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6048000" y="1943280"/>
            <a:ext cx="2837880" cy="23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584000" y="1776240"/>
            <a:ext cx="5484600" cy="308232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288000" y="1333080"/>
            <a:ext cx="5671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Google News agrupa noticias relacionadas.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88000" y="1333080"/>
            <a:ext cx="59745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Ejemplo: </a:t>
            </a: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Agrupar pacientes según condiciones médicas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Tenemos datos(observaciones)de su actividad cerebral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Creamos grupos asociados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76560" y="2732400"/>
            <a:ext cx="8021880" cy="101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757080" y="433800"/>
            <a:ext cx="82425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 no supervisado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48920" y="1350000"/>
            <a:ext cx="8242560" cy="35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034000" y="1473480"/>
            <a:ext cx="5597640" cy="313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2018-02-05T23:18:10Z</dcterms:modified>
  <cp:revision>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